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1" r:id="rId4"/>
    <p:sldId id="262" r:id="rId5"/>
    <p:sldId id="266" r:id="rId6"/>
    <p:sldId id="263" r:id="rId7"/>
    <p:sldId id="267" r:id="rId8"/>
    <p:sldId id="268" r:id="rId9"/>
    <p:sldId id="265" r:id="rId10"/>
    <p:sldId id="269" r:id="rId11"/>
    <p:sldId id="273" r:id="rId12"/>
    <p:sldId id="274" r:id="rId13"/>
    <p:sldId id="278" r:id="rId14"/>
    <p:sldId id="275" r:id="rId15"/>
    <p:sldId id="279" r:id="rId16"/>
    <p:sldId id="277" r:id="rId17"/>
    <p:sldId id="280" r:id="rId18"/>
    <p:sldId id="282" r:id="rId19"/>
    <p:sldId id="283" r:id="rId20"/>
    <p:sldId id="284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371342471080002"/>
          <c:y val="8.8011324882682429E-2"/>
          <c:w val="0.46143518518518517"/>
          <c:h val="0.8390318259340608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33.299999999999997</c:v>
                </c:pt>
                <c:pt idx="1">
                  <c:v>33.299999999999997</c:v>
                </c:pt>
                <c:pt idx="2">
                  <c:v>33.299999999999997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0.4475</cdr:x>
      <cdr:y>0.24017</cdr:y>
    </cdr:from>
    <cdr:to>
      <cdr:x>0.5875</cdr:x>
      <cdr:y>0.56797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82752" y="1087000"/>
          <a:ext cx="1152128" cy="1483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Мета-</a:t>
          </a:r>
        </a:p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предметные </a:t>
          </a:r>
        </a:p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результаты </a:t>
          </a:r>
          <a:endParaRPr lang="ru-RU" sz="2000" b="1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0.64</cdr:x>
      <cdr:y>0.24497</cdr:y>
    </cdr:from>
    <cdr:to>
      <cdr:x>0.75111</cdr:x>
      <cdr:y>0.447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266928" y="11087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Предметные</a:t>
          </a:r>
        </a:p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 результаты</a:t>
          </a:r>
          <a:endParaRPr lang="ru-RU" sz="2000" b="1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0.54375</cdr:x>
      <cdr:y>0.62681</cdr:y>
    </cdr:from>
    <cdr:to>
      <cdr:x>0.65486</cdr:x>
      <cdr:y>0.82884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474840" y="28369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Личностные </a:t>
          </a:r>
        </a:p>
        <a:p xmlns:a="http://schemas.openxmlformats.org/drawingml/2006/main">
          <a:r>
            <a:rPr lang="ru-RU" sz="2000" b="1" dirty="0" smtClean="0">
              <a:solidFill>
                <a:schemeClr val="bg2"/>
              </a:solidFill>
            </a:rPr>
            <a:t>результаты</a:t>
          </a:r>
          <a:endParaRPr lang="ru-RU" sz="2000" b="1" dirty="0">
            <a:solidFill>
              <a:schemeClr val="bg2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Формирование читательской грамотности младших школьников в рамках требований ФГОС НОО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077072"/>
            <a:ext cx="6400800" cy="1752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</a:rPr>
              <a:t>Выполнила: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</a:rPr>
              <a:t>Мануйленко Анастасия Викторовна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</a:rPr>
              <a:t>у</a:t>
            </a:r>
            <a:r>
              <a:rPr lang="ru-RU" sz="2800" dirty="0" smtClean="0">
                <a:solidFill>
                  <a:schemeClr val="tx1"/>
                </a:solidFill>
              </a:rPr>
              <a:t>читель начальных классов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760820" cy="217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7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Г</a:t>
            </a:r>
            <a:r>
              <a:rPr lang="ru-RU" dirty="0" smtClean="0"/>
              <a:t>руппы читательских умения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670439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Группы читательских умения </a:t>
                      </a:r>
                      <a:r>
                        <a:rPr lang="en-US" sz="2000" dirty="0" smtClean="0"/>
                        <a:t>PISA</a:t>
                      </a:r>
                      <a:r>
                        <a:rPr lang="ru-RU" sz="200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Группа читательских умения ФГОС НОО (КДР)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Извлекать информацию,</a:t>
                      </a:r>
                      <a:r>
                        <a:rPr lang="ru-RU" sz="2000" baseline="0" dirty="0" smtClean="0"/>
                        <a:t> данную в тексте в явном виде.</a:t>
                      </a:r>
                      <a:endParaRPr lang="ru-RU" sz="2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2000" dirty="0" smtClean="0"/>
                        <a:t>Общее понимание текста,</a:t>
                      </a:r>
                      <a:r>
                        <a:rPr lang="ru-RU" sz="2000" baseline="0" dirty="0" smtClean="0"/>
                        <a:t> ориентация в тексте.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Извлекать информацию, данную в тексте в неявном виде, формулировать выводы.</a:t>
                      </a:r>
                      <a:endParaRPr lang="ru-RU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Интерпретировать информацию, на</a:t>
                      </a:r>
                      <a:r>
                        <a:rPr lang="ru-RU" sz="2000" baseline="0" dirty="0" smtClean="0"/>
                        <a:t> основе сопоставления и обобщения, выявлять авторскую точку зрения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Глубокое и детальное понимание содержания и формы текста.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Применение</a:t>
                      </a:r>
                      <a:r>
                        <a:rPr lang="ru-RU" sz="2000" baseline="0" dirty="0" smtClean="0"/>
                        <a:t> полученной в результате чтения информации.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Использование информации из текста для различных целей.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20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47664" y="332656"/>
            <a:ext cx="612068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309" y="0"/>
            <a:ext cx="7123457" cy="128089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cs typeface="Times New Roman" pitchFamily="18" charset="0"/>
              </a:rPr>
              <a:t>О поиске информации в явном виде</a:t>
            </a: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7616536" cy="466138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  <a:defRPr/>
            </a:pPr>
            <a:r>
              <a:rPr lang="ru-RU" dirty="0" smtClean="0">
                <a:latin typeface="Calibri" panose="020F0502020204030204" pitchFamily="34" charset="0"/>
              </a:rPr>
              <a:t>«В процессе совершенствования обучения пониманию текстов  в начальной школе необходимо обратить внимание на такое читательское умение, как поиск информации, предъявленной в тексте в явном виде. К сожалению, в области неблагополучия оказалось довольно много заданий этой группы читательских умений, а в области успеха, наоборот, этих заданий мало» (Г.А. </a:t>
            </a:r>
            <a:r>
              <a:rPr lang="ru-RU" dirty="0" err="1" smtClean="0">
                <a:latin typeface="Calibri" panose="020F0502020204030204" pitchFamily="34" charset="0"/>
              </a:rPr>
              <a:t>Цукерман</a:t>
            </a:r>
            <a:r>
              <a:rPr lang="ru-RU" dirty="0" smtClean="0">
                <a:latin typeface="Calibri" panose="020F0502020204030204" pitchFamily="34" charset="0"/>
              </a:rPr>
              <a:t>).</a:t>
            </a:r>
          </a:p>
          <a:p>
            <a:pPr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07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ru-RU" dirty="0" smtClean="0"/>
              <a:t>1 группа. Общее понимание текста, ориентация в тексте.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9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5304" y="2708920"/>
            <a:ext cx="8712968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ru-RU" dirty="0" smtClean="0"/>
              <a:t>1 группа. Общее понимание текста, ориентация в тексте.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Как двигается хамелеон?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С помощью чего хамелеон меняет цвет?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 smtClean="0"/>
              <a:t>Выпиши </a:t>
            </a:r>
            <a:r>
              <a:rPr lang="ru-RU" i="1" dirty="0"/>
              <a:t>из текста цвета, в которые может окраситься хамелеон.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59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ru-RU" dirty="0" smtClean="0"/>
              <a:t>2 группа. Обобщение и интерпретация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2574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07504" y="3140968"/>
            <a:ext cx="8712968" cy="3600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ru-RU" dirty="0" smtClean="0"/>
              <a:t>2 группа. Обобщение и интерпретация информации (соотносить визуальное изображение с вербальным текстом)</a:t>
            </a:r>
          </a:p>
          <a:p>
            <a:pPr marL="0" indent="0">
              <a:buNone/>
            </a:pPr>
            <a:r>
              <a:rPr lang="ru-RU" dirty="0" smtClean="0"/>
              <a:t>На какой картинке изображён хамелеон?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1.                            2.                        3.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149080"/>
            <a:ext cx="2315844" cy="20337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2715056" cy="2033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49080"/>
            <a:ext cx="3052587" cy="203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968552"/>
          </a:xfrm>
        </p:spPr>
        <p:txBody>
          <a:bodyPr>
            <a:normAutofit/>
          </a:bodyPr>
          <a:lstStyle/>
          <a:p>
            <a:r>
              <a:rPr lang="ru-RU" dirty="0" smtClean="0"/>
              <a:t>3 группа. Использование </a:t>
            </a:r>
            <a:r>
              <a:rPr lang="ru-RU" dirty="0"/>
              <a:t>информации из текста для различных </a:t>
            </a:r>
            <a:r>
              <a:rPr lang="ru-RU" dirty="0" smtClean="0"/>
              <a:t>целей.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219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2996952"/>
            <a:ext cx="8712968" cy="37444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 к тексту </a:t>
            </a:r>
            <a:br>
              <a:rPr lang="ru-RU" dirty="0" smtClean="0"/>
            </a:br>
            <a:r>
              <a:rPr lang="ru-RU" dirty="0" smtClean="0"/>
              <a:t>«Хамелеон»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96855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3 группа. Использование </a:t>
            </a:r>
            <a:r>
              <a:rPr lang="ru-RU" dirty="0"/>
              <a:t>информации из текста для различных </a:t>
            </a:r>
            <a:r>
              <a:rPr lang="ru-RU" dirty="0" smtClean="0"/>
              <a:t>целей (использовать информацию из текста для решения практической задачи без привлечения фоновых знаний).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i="1" dirty="0"/>
              <a:t>Один мой знакомый Миша,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однажды </a:t>
            </a:r>
            <a:r>
              <a:rPr lang="ru-RU" i="1" dirty="0"/>
              <a:t>встретил чёрного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хамелеона</a:t>
            </a:r>
            <a:r>
              <a:rPr lang="ru-RU" i="1" dirty="0"/>
              <a:t>, сфотографировал его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Вот </a:t>
            </a:r>
            <a:r>
              <a:rPr lang="ru-RU" i="1" dirty="0"/>
              <a:t>эта фотография </a:t>
            </a:r>
            <a:r>
              <a:rPr lang="ru-RU" i="1" dirty="0" smtClean="0"/>
              <a:t>Можно </a:t>
            </a:r>
            <a:r>
              <a:rPr lang="ru-RU" i="1" dirty="0"/>
              <a:t>ли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предположить </a:t>
            </a:r>
            <a:r>
              <a:rPr lang="ru-RU" i="1" dirty="0"/>
              <a:t>какое </a:t>
            </a:r>
            <a:r>
              <a:rPr lang="ru-RU" i="1" dirty="0" smtClean="0"/>
              <a:t>настроение</a:t>
            </a:r>
          </a:p>
          <a:p>
            <a:pPr marL="0" indent="0">
              <a:buNone/>
            </a:pPr>
            <a:r>
              <a:rPr lang="ru-RU" i="1" dirty="0" smtClean="0"/>
              <a:t>было </a:t>
            </a:r>
            <a:r>
              <a:rPr lang="ru-RU" i="1" dirty="0"/>
              <a:t>у этого хамелеона?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717032"/>
            <a:ext cx="2545616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Приемы формирования читательской грамотности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/>
              <a:t>Вопросно-ответные упражнения:</a:t>
            </a:r>
            <a:endParaRPr lang="ru-RU" b="1" u="sng" dirty="0"/>
          </a:p>
          <a:p>
            <a:r>
              <a:rPr lang="ru-RU" dirty="0"/>
              <a:t>Восстановление деформированного текста</a:t>
            </a:r>
          </a:p>
          <a:p>
            <a:r>
              <a:rPr lang="ru-RU" dirty="0"/>
              <a:t>Упражнения на дополнения – закончить предложение, используя информацию из текста</a:t>
            </a:r>
          </a:p>
          <a:p>
            <a:r>
              <a:rPr lang="ru-RU" dirty="0"/>
              <a:t>Исправления – корректировка языковых или содержательных нарушений в тексте</a:t>
            </a:r>
          </a:p>
          <a:p>
            <a:r>
              <a:rPr lang="ru-RU" dirty="0"/>
              <a:t>Сопоставление – сравнение 2-х или более объектов</a:t>
            </a:r>
          </a:p>
          <a:p>
            <a:r>
              <a:rPr lang="ru-RU" dirty="0"/>
              <a:t>Перекодировка информации</a:t>
            </a:r>
          </a:p>
          <a:p>
            <a:r>
              <a:rPr lang="ru-RU" dirty="0"/>
              <a:t>Деление текста на абзацы</a:t>
            </a:r>
          </a:p>
          <a:p>
            <a:r>
              <a:rPr lang="ru-RU" dirty="0"/>
              <a:t>Составление плана</a:t>
            </a:r>
          </a:p>
          <a:p>
            <a:r>
              <a:rPr lang="ru-RU" dirty="0"/>
              <a:t>Предвосхищение, прогнозирование</a:t>
            </a:r>
          </a:p>
          <a:p>
            <a:r>
              <a:rPr lang="ru-RU" dirty="0"/>
              <a:t>Восстановление последовательности</a:t>
            </a:r>
          </a:p>
          <a:p>
            <a:r>
              <a:rPr lang="ru-RU" dirty="0"/>
              <a:t>Конспектирование, краткий пересказ, пересказ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92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Приемы формирования читательской грамотности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Система эффективных учебных заданий, направленных на понимание текста (</a:t>
            </a:r>
            <a:r>
              <a:rPr lang="en-US" b="1" dirty="0"/>
              <a:t>PIRLS</a:t>
            </a:r>
            <a:r>
              <a:rPr lang="ru-RU" b="1" dirty="0"/>
              <a:t>)</a:t>
            </a:r>
            <a:endParaRPr lang="ru-RU" dirty="0"/>
          </a:p>
          <a:p>
            <a:r>
              <a:rPr lang="ru-RU" dirty="0"/>
              <a:t>1.Предсказать, что дальше происходит в тексте.</a:t>
            </a:r>
          </a:p>
          <a:p>
            <a:r>
              <a:rPr lang="ru-RU" dirty="0"/>
              <a:t>2.Описать основные характеристики текста.</a:t>
            </a:r>
          </a:p>
          <a:p>
            <a:r>
              <a:rPr lang="ru-RU" dirty="0"/>
              <a:t>3. Сравнить прочитанное с тем, что читали ранее.</a:t>
            </a:r>
          </a:p>
          <a:p>
            <a:r>
              <a:rPr lang="ru-RU" dirty="0"/>
              <a:t>4.Сравнить прочитанное со своим жизненным опытом.</a:t>
            </a:r>
          </a:p>
          <a:p>
            <a:r>
              <a:rPr lang="ru-RU" dirty="0"/>
              <a:t>5. Выделить основные идеи в прочитанном тексте.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3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нововведения ФГОС НОО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 err="1" smtClean="0"/>
              <a:t>ЦОРы</a:t>
            </a:r>
            <a:endParaRPr lang="ru-RU" sz="2400" dirty="0" smtClean="0"/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Вариативность программ (П. 6)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/>
              <a:t>Формирование функциональной грамотности (п. 34.2)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Дистанционные образовательные технологии, электронное обучение (п. 19, п. 34)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Воспитательная деятельность, программа воспитания и т.д. (п. 4, п. 31, и т.д.)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Уменьшение срока освоения программы (обучение по индивидуальному плану) (п. 21)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Углубленное изучение предметов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Возможность организовать образовательную деятельность при помощи деления на группы (п. 20)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/>
              <a:t>Конкретизация всех групп образовательных результатов (все п.14-п. 43)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72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Приемы формирования читательской грамотности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Технология развития критического мышления)</a:t>
            </a:r>
          </a:p>
          <a:p>
            <a:r>
              <a:rPr lang="ru-RU" i="1" dirty="0"/>
              <a:t> «Концептуальная таблица»</a:t>
            </a:r>
            <a:endParaRPr lang="ru-RU" dirty="0"/>
          </a:p>
          <a:p>
            <a:r>
              <a:rPr lang="ru-RU" i="1" dirty="0"/>
              <a:t>«Чтение с остановками</a:t>
            </a:r>
            <a:r>
              <a:rPr lang="ru-RU" i="1" dirty="0" smtClean="0"/>
              <a:t>»</a:t>
            </a:r>
          </a:p>
          <a:p>
            <a:r>
              <a:rPr lang="ru-RU" i="1" dirty="0" smtClean="0"/>
              <a:t>«Корзина идей»</a:t>
            </a:r>
          </a:p>
          <a:p>
            <a:r>
              <a:rPr lang="ru-RU" i="1" dirty="0" smtClean="0"/>
              <a:t>«Кластер»</a:t>
            </a:r>
          </a:p>
          <a:p>
            <a:r>
              <a:rPr lang="ru-RU" i="1" dirty="0" smtClean="0"/>
              <a:t>«Знаю, узнал, хочу узнать»</a:t>
            </a:r>
            <a:endParaRPr lang="ru-RU" dirty="0"/>
          </a:p>
          <a:p>
            <a:r>
              <a:rPr lang="ru-RU" dirty="0" smtClean="0"/>
              <a:t>«Логическая цепочка»</a:t>
            </a:r>
          </a:p>
          <a:p>
            <a:r>
              <a:rPr lang="ru-RU" dirty="0" smtClean="0"/>
              <a:t>«Толстые и тонкие вопросы»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719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Рекомендации по формированию читательской грамотности: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Научите ребёнка «вычитывать» не только текст, но и инструкцию.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Сбалансировать развитие трёх основных читательских умения, составляющих читательскую грамотность.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На уроке использовать не более 2-3 приёмов по формированию ЧГ.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87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Требования к результатам освоения образовательных программ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4587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827584" y="2132856"/>
            <a:ext cx="2664296" cy="37444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Требования: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систематизированы</a:t>
            </a:r>
            <a:r>
              <a:rPr lang="ru-RU" dirty="0"/>
              <a:t>, конкретизированы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задаются </a:t>
            </a:r>
            <a:r>
              <a:rPr lang="ru-RU" dirty="0"/>
              <a:t>в </a:t>
            </a:r>
            <a:r>
              <a:rPr lang="ru-RU" dirty="0" err="1"/>
              <a:t>деятельностной</a:t>
            </a:r>
            <a:r>
              <a:rPr lang="ru-RU" dirty="0"/>
              <a:t> форме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 </a:t>
            </a:r>
            <a:r>
              <a:rPr lang="ru-RU" dirty="0"/>
              <a:t>предъявляются к результатам обучения и воспитания; 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взаимосвязаны.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3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ЛИЧНОСТНЫЕ РЕЗУЛЬТАТЫ: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70912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600" b="1" dirty="0"/>
              <a:t>Новый формат представления </a:t>
            </a:r>
            <a:r>
              <a:rPr lang="ru-RU" sz="3600" b="1" u="sng" dirty="0"/>
              <a:t>личностных</a:t>
            </a:r>
            <a:r>
              <a:rPr lang="ru-RU" sz="3600" b="1" dirty="0"/>
              <a:t> результатов – по областям воспитания: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Гражданское –</a:t>
            </a:r>
            <a:r>
              <a:rPr lang="ru-RU" sz="3600" dirty="0" smtClean="0"/>
              <a:t>патриотическое</a:t>
            </a:r>
            <a:r>
              <a:rPr lang="ru-RU" dirty="0" smtClean="0"/>
              <a:t> воспитание</a:t>
            </a:r>
            <a:r>
              <a:rPr lang="ru-RU" dirty="0"/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/>
              <a:t>Духовно-нравственное воспитание.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/>
              <a:t>Эстетическое воспитание.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Физическое воспитание, формирование культуры здоровья и эмоционального благополучия.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Трудовое </a:t>
            </a:r>
            <a:r>
              <a:rPr lang="ru-RU" dirty="0"/>
              <a:t>воспитание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Экологическое воспитание.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Воспитание </a:t>
            </a:r>
            <a:r>
              <a:rPr lang="ru-RU" dirty="0"/>
              <a:t>ценности научного познания.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55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МЕТАПРЕДМЕТНЫЕ  РЕЗУЛЬТАТЫ: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70912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Новый формат представления </a:t>
            </a:r>
            <a:r>
              <a:rPr lang="ru-RU" b="1" u="sng" dirty="0" err="1"/>
              <a:t>метапредметных</a:t>
            </a:r>
            <a:r>
              <a:rPr lang="ru-RU" b="1" dirty="0"/>
              <a:t> результатов – по трем направлениям </a:t>
            </a:r>
          </a:p>
          <a:p>
            <a:pPr marL="0" indent="0">
              <a:buNone/>
            </a:pPr>
            <a:r>
              <a:rPr lang="ru-RU" sz="3400" b="1" dirty="0" smtClean="0"/>
              <a:t>Универсальные </a:t>
            </a:r>
            <a:r>
              <a:rPr lang="ru-RU" sz="3400" b="1" dirty="0"/>
              <a:t>учебные </a:t>
            </a:r>
            <a:r>
              <a:rPr lang="ru-RU" sz="3400" b="1" u="sng" dirty="0"/>
              <a:t>познавательные </a:t>
            </a:r>
            <a:r>
              <a:rPr lang="ru-RU" sz="3400" b="1" dirty="0" smtClean="0"/>
              <a:t>действия: </a:t>
            </a:r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Базовые </a:t>
            </a:r>
            <a:r>
              <a:rPr lang="ru-RU" sz="3400" dirty="0"/>
              <a:t>логические действия </a:t>
            </a:r>
            <a:endParaRPr lang="ru-RU" sz="3400" dirty="0" smtClean="0"/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Базовые </a:t>
            </a:r>
            <a:r>
              <a:rPr lang="ru-RU" sz="3400" dirty="0"/>
              <a:t>исследовательские </a:t>
            </a:r>
            <a:r>
              <a:rPr lang="ru-RU" sz="3400" dirty="0" smtClean="0"/>
              <a:t>действия</a:t>
            </a:r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Работа </a:t>
            </a:r>
            <a:r>
              <a:rPr lang="ru-RU" sz="3400" dirty="0"/>
              <a:t>с информацией 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b="1" dirty="0" smtClean="0"/>
              <a:t>Универсальные </a:t>
            </a:r>
            <a:r>
              <a:rPr lang="ru-RU" sz="3400" b="1" dirty="0"/>
              <a:t>учебные </a:t>
            </a:r>
            <a:r>
              <a:rPr lang="ru-RU" sz="3400" b="1" u="sng" dirty="0"/>
              <a:t>коммуникативные </a:t>
            </a:r>
            <a:r>
              <a:rPr lang="ru-RU" sz="3400" b="1" dirty="0" smtClean="0"/>
              <a:t>действия:</a:t>
            </a:r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 Общение.</a:t>
            </a:r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 Совместная деятельность</a:t>
            </a:r>
          </a:p>
          <a:p>
            <a:pPr marL="0" indent="0">
              <a:buNone/>
            </a:pPr>
            <a:r>
              <a:rPr lang="ru-RU" sz="3400" b="1" dirty="0" smtClean="0"/>
              <a:t>Универсальные </a:t>
            </a:r>
            <a:r>
              <a:rPr lang="ru-RU" sz="3400" b="1" u="sng" dirty="0"/>
              <a:t>регулятивные </a:t>
            </a:r>
            <a:r>
              <a:rPr lang="ru-RU" sz="3400" b="1" dirty="0" smtClean="0"/>
              <a:t>действия:</a:t>
            </a:r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 </a:t>
            </a:r>
            <a:r>
              <a:rPr lang="ru-RU" sz="3400" dirty="0"/>
              <a:t>Самоорганизация </a:t>
            </a:r>
            <a:endParaRPr lang="ru-RU" sz="3400" dirty="0" smtClean="0"/>
          </a:p>
          <a:p>
            <a:pPr>
              <a:buFont typeface="Wingdings" pitchFamily="2" charset="2"/>
              <a:buChar char="q"/>
            </a:pPr>
            <a:r>
              <a:rPr lang="ru-RU" sz="3400" dirty="0" smtClean="0"/>
              <a:t>Самоконтроль </a:t>
            </a:r>
          </a:p>
        </p:txBody>
      </p:sp>
    </p:spTree>
    <p:extLst>
      <p:ext uri="{BB962C8B-B14F-4D97-AF65-F5344CB8AC3E}">
        <p14:creationId xmlns:p14="http://schemas.microsoft.com/office/powerpoint/2010/main" val="174065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88832" cy="136815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ДЕЯТЕЛЬНОСТНЫЙ ФОРМАТ ПРЕДСТАВЛЕНИЯ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предметных результатов</a:t>
            </a:r>
            <a:endParaRPr lang="ru-RU" sz="36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26360" y="1340768"/>
            <a:ext cx="8229600" cy="5217443"/>
            <a:chOff x="457200" y="908720"/>
            <a:chExt cx="8229600" cy="5217443"/>
          </a:xfrm>
        </p:grpSpPr>
        <p:sp>
          <p:nvSpPr>
            <p:cNvPr id="7" name="Стрелка вправо 6"/>
            <p:cNvSpPr/>
            <p:nvPr/>
          </p:nvSpPr>
          <p:spPr>
            <a:xfrm>
              <a:off x="1074419" y="908720"/>
              <a:ext cx="6995160" cy="5217443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457200" y="2473952"/>
              <a:ext cx="2468880" cy="2086977"/>
            </a:xfrm>
            <a:custGeom>
              <a:avLst/>
              <a:gdLst>
                <a:gd name="connsiteX0" fmla="*/ 0 w 2468880"/>
                <a:gd name="connsiteY0" fmla="*/ 347836 h 2086977"/>
                <a:gd name="connsiteX1" fmla="*/ 347836 w 2468880"/>
                <a:gd name="connsiteY1" fmla="*/ 0 h 2086977"/>
                <a:gd name="connsiteX2" fmla="*/ 2121044 w 2468880"/>
                <a:gd name="connsiteY2" fmla="*/ 0 h 2086977"/>
                <a:gd name="connsiteX3" fmla="*/ 2468880 w 2468880"/>
                <a:gd name="connsiteY3" fmla="*/ 347836 h 2086977"/>
                <a:gd name="connsiteX4" fmla="*/ 2468880 w 2468880"/>
                <a:gd name="connsiteY4" fmla="*/ 1739141 h 2086977"/>
                <a:gd name="connsiteX5" fmla="*/ 2121044 w 2468880"/>
                <a:gd name="connsiteY5" fmla="*/ 2086977 h 2086977"/>
                <a:gd name="connsiteX6" fmla="*/ 347836 w 2468880"/>
                <a:gd name="connsiteY6" fmla="*/ 2086977 h 2086977"/>
                <a:gd name="connsiteX7" fmla="*/ 0 w 2468880"/>
                <a:gd name="connsiteY7" fmla="*/ 1739141 h 2086977"/>
                <a:gd name="connsiteX8" fmla="*/ 0 w 2468880"/>
                <a:gd name="connsiteY8" fmla="*/ 347836 h 20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086977">
                  <a:moveTo>
                    <a:pt x="0" y="347836"/>
                  </a:moveTo>
                  <a:cubicBezTo>
                    <a:pt x="0" y="155731"/>
                    <a:pt x="155731" y="0"/>
                    <a:pt x="347836" y="0"/>
                  </a:cubicBezTo>
                  <a:lnTo>
                    <a:pt x="2121044" y="0"/>
                  </a:lnTo>
                  <a:cubicBezTo>
                    <a:pt x="2313149" y="0"/>
                    <a:pt x="2468880" y="155731"/>
                    <a:pt x="2468880" y="347836"/>
                  </a:cubicBezTo>
                  <a:lnTo>
                    <a:pt x="2468880" y="1739141"/>
                  </a:lnTo>
                  <a:cubicBezTo>
                    <a:pt x="2468880" y="1931246"/>
                    <a:pt x="2313149" y="2086977"/>
                    <a:pt x="2121044" y="2086977"/>
                  </a:cubicBezTo>
                  <a:lnTo>
                    <a:pt x="347836" y="2086977"/>
                  </a:lnTo>
                  <a:cubicBezTo>
                    <a:pt x="155731" y="2086977"/>
                    <a:pt x="0" y="1931246"/>
                    <a:pt x="0" y="1739141"/>
                  </a:cubicBezTo>
                  <a:lnTo>
                    <a:pt x="0" y="347836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62838" tIns="162838" rIns="162838" bIns="16283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ПРЕДМЕТНЫЕ РЕЗУЛЬТАТЫ: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система знаний, умений и способов действий, специфических для определённой предметной области.</a:t>
              </a:r>
              <a:endParaRPr lang="ru-RU" sz="16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337559" y="2435865"/>
              <a:ext cx="2468880" cy="2086977"/>
            </a:xfrm>
            <a:custGeom>
              <a:avLst/>
              <a:gdLst>
                <a:gd name="connsiteX0" fmla="*/ 0 w 2468880"/>
                <a:gd name="connsiteY0" fmla="*/ 347836 h 2086977"/>
                <a:gd name="connsiteX1" fmla="*/ 347836 w 2468880"/>
                <a:gd name="connsiteY1" fmla="*/ 0 h 2086977"/>
                <a:gd name="connsiteX2" fmla="*/ 2121044 w 2468880"/>
                <a:gd name="connsiteY2" fmla="*/ 0 h 2086977"/>
                <a:gd name="connsiteX3" fmla="*/ 2468880 w 2468880"/>
                <a:gd name="connsiteY3" fmla="*/ 347836 h 2086977"/>
                <a:gd name="connsiteX4" fmla="*/ 2468880 w 2468880"/>
                <a:gd name="connsiteY4" fmla="*/ 1739141 h 2086977"/>
                <a:gd name="connsiteX5" fmla="*/ 2121044 w 2468880"/>
                <a:gd name="connsiteY5" fmla="*/ 2086977 h 2086977"/>
                <a:gd name="connsiteX6" fmla="*/ 347836 w 2468880"/>
                <a:gd name="connsiteY6" fmla="*/ 2086977 h 2086977"/>
                <a:gd name="connsiteX7" fmla="*/ 0 w 2468880"/>
                <a:gd name="connsiteY7" fmla="*/ 1739141 h 2086977"/>
                <a:gd name="connsiteX8" fmla="*/ 0 w 2468880"/>
                <a:gd name="connsiteY8" fmla="*/ 347836 h 20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086977">
                  <a:moveTo>
                    <a:pt x="0" y="347836"/>
                  </a:moveTo>
                  <a:cubicBezTo>
                    <a:pt x="0" y="155731"/>
                    <a:pt x="155731" y="0"/>
                    <a:pt x="347836" y="0"/>
                  </a:cubicBezTo>
                  <a:lnTo>
                    <a:pt x="2121044" y="0"/>
                  </a:lnTo>
                  <a:cubicBezTo>
                    <a:pt x="2313149" y="0"/>
                    <a:pt x="2468880" y="155731"/>
                    <a:pt x="2468880" y="347836"/>
                  </a:cubicBezTo>
                  <a:lnTo>
                    <a:pt x="2468880" y="1739141"/>
                  </a:lnTo>
                  <a:cubicBezTo>
                    <a:pt x="2468880" y="1931246"/>
                    <a:pt x="2313149" y="2086977"/>
                    <a:pt x="2121044" y="2086977"/>
                  </a:cubicBezTo>
                  <a:lnTo>
                    <a:pt x="347836" y="2086977"/>
                  </a:lnTo>
                  <a:cubicBezTo>
                    <a:pt x="155731" y="2086977"/>
                    <a:pt x="0" y="1931246"/>
                    <a:pt x="0" y="1739141"/>
                  </a:cubicBezTo>
                  <a:lnTo>
                    <a:pt x="0" y="347836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62838" tIns="162838" rIns="162838" bIns="16283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Формулируются в </a:t>
              </a:r>
              <a:r>
                <a:rPr lang="ru-RU" sz="1600" kern="1200" dirty="0" err="1" smtClean="0"/>
                <a:t>деятельностной</a:t>
              </a:r>
              <a:r>
                <a:rPr lang="ru-RU" sz="1600" kern="1200" dirty="0" smtClean="0"/>
                <a:t> форме с акцентом на применение знаний и умений через глаголы. </a:t>
              </a:r>
              <a:endParaRPr lang="ru-RU" sz="16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17920" y="2473952"/>
              <a:ext cx="2468880" cy="2086977"/>
            </a:xfrm>
            <a:custGeom>
              <a:avLst/>
              <a:gdLst>
                <a:gd name="connsiteX0" fmla="*/ 0 w 2468880"/>
                <a:gd name="connsiteY0" fmla="*/ 347836 h 2086977"/>
                <a:gd name="connsiteX1" fmla="*/ 347836 w 2468880"/>
                <a:gd name="connsiteY1" fmla="*/ 0 h 2086977"/>
                <a:gd name="connsiteX2" fmla="*/ 2121044 w 2468880"/>
                <a:gd name="connsiteY2" fmla="*/ 0 h 2086977"/>
                <a:gd name="connsiteX3" fmla="*/ 2468880 w 2468880"/>
                <a:gd name="connsiteY3" fmla="*/ 347836 h 2086977"/>
                <a:gd name="connsiteX4" fmla="*/ 2468880 w 2468880"/>
                <a:gd name="connsiteY4" fmla="*/ 1739141 h 2086977"/>
                <a:gd name="connsiteX5" fmla="*/ 2121044 w 2468880"/>
                <a:gd name="connsiteY5" fmla="*/ 2086977 h 2086977"/>
                <a:gd name="connsiteX6" fmla="*/ 347836 w 2468880"/>
                <a:gd name="connsiteY6" fmla="*/ 2086977 h 2086977"/>
                <a:gd name="connsiteX7" fmla="*/ 0 w 2468880"/>
                <a:gd name="connsiteY7" fmla="*/ 1739141 h 2086977"/>
                <a:gd name="connsiteX8" fmla="*/ 0 w 2468880"/>
                <a:gd name="connsiteY8" fmla="*/ 347836 h 20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8880" h="2086977">
                  <a:moveTo>
                    <a:pt x="0" y="347836"/>
                  </a:moveTo>
                  <a:cubicBezTo>
                    <a:pt x="0" y="155731"/>
                    <a:pt x="155731" y="0"/>
                    <a:pt x="347836" y="0"/>
                  </a:cubicBezTo>
                  <a:lnTo>
                    <a:pt x="2121044" y="0"/>
                  </a:lnTo>
                  <a:cubicBezTo>
                    <a:pt x="2313149" y="0"/>
                    <a:pt x="2468880" y="155731"/>
                    <a:pt x="2468880" y="347836"/>
                  </a:cubicBezTo>
                  <a:lnTo>
                    <a:pt x="2468880" y="1739141"/>
                  </a:lnTo>
                  <a:cubicBezTo>
                    <a:pt x="2468880" y="1931246"/>
                    <a:pt x="2313149" y="2086977"/>
                    <a:pt x="2121044" y="2086977"/>
                  </a:cubicBezTo>
                  <a:lnTo>
                    <a:pt x="347836" y="2086977"/>
                  </a:lnTo>
                  <a:cubicBezTo>
                    <a:pt x="155731" y="2086977"/>
                    <a:pt x="0" y="1931246"/>
                    <a:pt x="0" y="1739141"/>
                  </a:cubicBezTo>
                  <a:lnTo>
                    <a:pt x="0" y="347836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62838" tIns="162838" rIns="162838" bIns="162838" numCol="1" spcCol="1270" anchor="ctr" anchorCtr="0">
              <a:noAutofit/>
            </a:bodyPr>
            <a:lstStyle/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Использовать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Распознавать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Характеризовать 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Объяснять 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Решать 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/>
                <a:t>- Вычислять 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306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III. </a:t>
            </a:r>
            <a:r>
              <a:rPr lang="ru-RU" dirty="0" smtClean="0"/>
              <a:t>Требования к условиям реализации программы начального общего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34.2. В целях обеспечения реализации программы НОО в Организации для участников образовательных отношений должны создаваться условия, обеспечивающие возможность: </a:t>
            </a:r>
          </a:p>
          <a:p>
            <a:pPr marL="0" indent="0">
              <a:buNone/>
            </a:pPr>
            <a:r>
              <a:rPr lang="ru-RU" i="1" dirty="0" smtClean="0"/>
              <a:t>«</a:t>
            </a:r>
            <a:r>
              <a:rPr lang="ru-RU" b="1" i="1" u="sng" dirty="0" smtClean="0"/>
              <a:t>формирования функциональной грамотности обучающихся</a:t>
            </a:r>
            <a:r>
              <a:rPr lang="ru-RU" i="1" dirty="0" smtClean="0"/>
              <a:t>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88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Функциональная грамотность: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Читательская грамотность</a:t>
            </a:r>
          </a:p>
          <a:p>
            <a:r>
              <a:rPr lang="ru-RU" dirty="0"/>
              <a:t>Математическая грамотность</a:t>
            </a:r>
          </a:p>
          <a:p>
            <a:r>
              <a:rPr lang="ru-RU" dirty="0"/>
              <a:t>Естественнонаучная грамотность</a:t>
            </a:r>
          </a:p>
          <a:p>
            <a:r>
              <a:rPr lang="ru-RU" dirty="0"/>
              <a:t>Финансовая грамотность</a:t>
            </a:r>
          </a:p>
          <a:p>
            <a:r>
              <a:rPr lang="ru-RU" dirty="0"/>
              <a:t>Глобальные компетенции</a:t>
            </a:r>
          </a:p>
          <a:p>
            <a:r>
              <a:rPr lang="ru-RU" dirty="0"/>
              <a:t>Креативное мышление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73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Читательская грамотность: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«Грамотность чтения» - термин, введенный международной программой </a:t>
            </a:r>
            <a:r>
              <a:rPr lang="en-US" dirty="0"/>
              <a:t>PISA</a:t>
            </a:r>
            <a:r>
              <a:rPr lang="ru-RU" dirty="0"/>
              <a:t> (</a:t>
            </a:r>
            <a:r>
              <a:rPr lang="en-US" dirty="0" err="1"/>
              <a:t>Programme</a:t>
            </a:r>
            <a:r>
              <a:rPr lang="en-US" dirty="0"/>
              <a:t> for International Student Assessment</a:t>
            </a:r>
            <a:r>
              <a:rPr lang="ru-RU" dirty="0"/>
              <a:t>) для диагностики чтения как важнейшего коммуникативного умения. Он определяется </a:t>
            </a:r>
            <a:r>
              <a:rPr lang="ru-RU" dirty="0" smtClean="0"/>
              <a:t>как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/>
              <a:t>«способность человека к пониманию письменных текстов и рефлексии на них, к использованию их содержания для достижения собственных целей, развития знаний и возможностей, для активного участия в жизни общества». 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06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926</Words>
  <Application>Microsoft Office PowerPoint</Application>
  <PresentationFormat>Экран (4:3)</PresentationFormat>
  <Paragraphs>144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Формирование читательской грамотности младших школьников в рамках требований ФГОС НОО</vt:lpstr>
      <vt:lpstr>Основные нововведения ФГОС НОО </vt:lpstr>
      <vt:lpstr>Требования к результатам освоения образовательных программ</vt:lpstr>
      <vt:lpstr>ЛИЧНОСТНЫЕ РЕЗУЛЬТАТЫ:</vt:lpstr>
      <vt:lpstr>МЕТАПРЕДМЕТНЫЕ  РЕЗУЛЬТАТЫ:</vt:lpstr>
      <vt:lpstr>ДЕЯТЕЛЬНОСТНЫЙ ФОРМАТ ПРЕДСТАВЛЕНИЯ  предметных результатов</vt:lpstr>
      <vt:lpstr>III. Требования к условиям реализации программы начального общего образования</vt:lpstr>
      <vt:lpstr>Функциональная грамотность:</vt:lpstr>
      <vt:lpstr>Читательская грамотность:</vt:lpstr>
      <vt:lpstr>Группы читательских умения</vt:lpstr>
      <vt:lpstr>        О поиске информации в явном виде        </vt:lpstr>
      <vt:lpstr>Вопросы к тексту  «Хамелеон»</vt:lpstr>
      <vt:lpstr>Вопросы к тексту  «Хамелеон»</vt:lpstr>
      <vt:lpstr>Вопросы к тексту  «Хамелеон»</vt:lpstr>
      <vt:lpstr>Вопросы к тексту  «Хамелеон»</vt:lpstr>
      <vt:lpstr>Вопросы к тексту  «Хамелеон»</vt:lpstr>
      <vt:lpstr>Вопросы к тексту  «Хамелеон»</vt:lpstr>
      <vt:lpstr>Приемы формирования читательской грамотности </vt:lpstr>
      <vt:lpstr>Приемы формирования читательской грамотности </vt:lpstr>
      <vt:lpstr>Приемы формирования читательской грамотности </vt:lpstr>
      <vt:lpstr>Рекомендации по формированию читательской грамотности: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читательской грамотности младших школьников в рамках требований ФГОС</dc:title>
  <dc:creator>Acer</dc:creator>
  <cp:lastModifiedBy>Acer</cp:lastModifiedBy>
  <cp:revision>17</cp:revision>
  <dcterms:created xsi:type="dcterms:W3CDTF">2024-12-30T03:31:10Z</dcterms:created>
  <dcterms:modified xsi:type="dcterms:W3CDTF">2024-12-30T06:38:30Z</dcterms:modified>
</cp:coreProperties>
</file>